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84" r:id="rId2"/>
    <p:sldMasterId id="2147483840" r:id="rId3"/>
  </p:sldMasterIdLst>
  <p:notesMasterIdLst>
    <p:notesMasterId r:id="rId15"/>
  </p:notesMasterIdLst>
  <p:sldIdLst>
    <p:sldId id="259" r:id="rId4"/>
    <p:sldId id="3462" r:id="rId5"/>
    <p:sldId id="364" r:id="rId6"/>
    <p:sldId id="3463" r:id="rId7"/>
    <p:sldId id="256" r:id="rId8"/>
    <p:sldId id="3464" r:id="rId9"/>
    <p:sldId id="3465" r:id="rId10"/>
    <p:sldId id="307" r:id="rId11"/>
    <p:sldId id="3467" r:id="rId12"/>
    <p:sldId id="3468" r:id="rId13"/>
    <p:sldId id="29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F503-4B60-4D16-BC36-3FC838ABFFB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6ADF-6517-47C7-A728-393F03812D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6ADF-6517-47C7-A728-393F03812D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0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73a854a1-300d-4ce1-aeaa-58c5f93b389a.source.5.zh-Hans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对着运行结果稍微展开介绍一下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6ADF-6517-47C7-A728-393F03812D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稍微介绍一下样式，凑一凑时长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6ADF-6517-47C7-A728-393F03812D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9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可以稍微增添一点个人的观点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6ADF-6517-47C7-A728-393F03812D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0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AD2AD-69EF-F9CE-B9AB-F82F9378F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3BCD24-ABC9-5368-8254-444B8392D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21192-F067-D8D9-5B50-897ABF7F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1F1A5-F94C-1217-D608-1802027C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659F9E-ECE8-3063-B58D-FFDF2B97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1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0BCE9-F411-652F-4930-F142FD15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B01DC0-CC07-49D5-1EFE-F4A82C2A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5F778-1695-A11A-8BA3-3CC53AC5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633A8-D7C3-30A6-4C9F-341A59ED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FAE22-0422-495D-F37A-8E50548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64FC2C-116F-9927-3470-C55AF9985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5E3FD1-D678-A34D-144A-952A3A34D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3DEE9-70DD-D331-2679-2A2A536C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EF1D8A-85E1-6EBA-9CEE-D75A3C43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1397B-3D58-E4EC-8D1F-34B8B5C6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1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13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9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48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2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804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64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6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C6AE5-55B3-1E63-A0E9-E693F914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4DF6B-3504-20CA-0822-A8DBFA86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426F8-C21D-EA45-01CA-525A0915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80495-8E13-D778-578D-358DA1EA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F4594-769E-3DEA-8264-DB2243E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12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76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23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644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3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093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38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393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376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Subtitle 9800"/>
          <p:cNvSpPr>
            <a:spLocks noGrp="1"/>
          </p:cNvSpPr>
          <p:nvPr>
            <p:ph type="subTitle" idx="1" hasCustomPrompt="1"/>
          </p:nvPr>
        </p:nvSpPr>
        <p:spPr>
          <a:xfrm>
            <a:off x="5706465" y="3237521"/>
            <a:ext cx="2911080" cy="4669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 i="0" u="none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83665" y="4861390"/>
            <a:ext cx="415668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0" u="none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083665" y="5276939"/>
            <a:ext cx="415668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0" u="none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Title 9801"/>
          <p:cNvSpPr>
            <a:spLocks noGrp="1"/>
          </p:cNvSpPr>
          <p:nvPr>
            <p:ph type="ctrTitle" hasCustomPrompt="1"/>
          </p:nvPr>
        </p:nvSpPr>
        <p:spPr>
          <a:xfrm>
            <a:off x="3289836" y="1311847"/>
            <a:ext cx="7744338" cy="1782876"/>
          </a:xfrm>
        </p:spPr>
        <p:txBody>
          <a:bodyPr anchor="b">
            <a:noAutofit/>
          </a:bodyPr>
          <a:lstStyle>
            <a:lvl1pPr algn="ctr">
              <a:defRPr sz="4800" i="0" u="none">
                <a:gradFill>
                  <a:gsLst>
                    <a:gs pos="100000">
                      <a:schemeClr val="accent2">
                        <a:lumMod val="91000"/>
                        <a:lumOff val="9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14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75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0D06E-6B92-4DB0-79D3-BD86DB9C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96E43-0769-6F67-8B9F-F826732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9077C-F209-C557-AB22-3E7E502B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62618-B12B-FEEB-602A-CB35A231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934443-085B-8B1D-DA55-0FF7CC8C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40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2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1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15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430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985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23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90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466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03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4601A-85D9-D23D-AD60-D23BC46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A4BEF-B8BE-22F8-659C-3FD260EC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13E59-3840-B983-CFD4-9A9DB346C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AA8E8-7A8E-67B2-94CC-D0E37ED4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737A1D-30D3-4231-7AF3-85C932EB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312CB-D1B5-CE57-A52A-86BB623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72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392993E-6165-4F6D-9F9F-B394F3DE1F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918202" y="1550163"/>
            <a:ext cx="4273980" cy="3757674"/>
          </a:xfrm>
          <a:custGeom>
            <a:avLst/>
            <a:gdLst>
              <a:gd name="connsiteX0" fmla="*/ 38037 w 4273980"/>
              <a:gd name="connsiteY0" fmla="*/ 1717840 h 3757674"/>
              <a:gd name="connsiteX1" fmla="*/ 797455 w 4273980"/>
              <a:gd name="connsiteY1" fmla="*/ 199003 h 3757674"/>
              <a:gd name="connsiteX2" fmla="*/ 1119449 w 4273980"/>
              <a:gd name="connsiteY2" fmla="*/ 0 h 3757674"/>
              <a:gd name="connsiteX3" fmla="*/ 3154533 w 4273980"/>
              <a:gd name="connsiteY3" fmla="*/ 0 h 3757674"/>
              <a:gd name="connsiteX4" fmla="*/ 3476527 w 4273980"/>
              <a:gd name="connsiteY4" fmla="*/ 199003 h 3757674"/>
              <a:gd name="connsiteX5" fmla="*/ 4235945 w 4273980"/>
              <a:gd name="connsiteY5" fmla="*/ 1717840 h 3757674"/>
              <a:gd name="connsiteX6" fmla="*/ 4235945 w 4273980"/>
              <a:gd name="connsiteY6" fmla="*/ 2039834 h 3757674"/>
              <a:gd name="connsiteX7" fmla="*/ 3476527 w 4273980"/>
              <a:gd name="connsiteY7" fmla="*/ 3558671 h 3757674"/>
              <a:gd name="connsiteX8" fmla="*/ 3154533 w 4273980"/>
              <a:gd name="connsiteY8" fmla="*/ 3757674 h 3757674"/>
              <a:gd name="connsiteX9" fmla="*/ 1119449 w 4273980"/>
              <a:gd name="connsiteY9" fmla="*/ 3757674 h 3757674"/>
              <a:gd name="connsiteX10" fmla="*/ 797455 w 4273980"/>
              <a:gd name="connsiteY10" fmla="*/ 3558671 h 3757674"/>
              <a:gd name="connsiteX11" fmla="*/ 38037 w 4273980"/>
              <a:gd name="connsiteY11" fmla="*/ 2039834 h 3757674"/>
              <a:gd name="connsiteX12" fmla="*/ 38037 w 4273980"/>
              <a:gd name="connsiteY12" fmla="*/ 1717840 h 375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3980" h="3757674">
                <a:moveTo>
                  <a:pt x="38037" y="1717840"/>
                </a:moveTo>
                <a:lnTo>
                  <a:pt x="797455" y="199003"/>
                </a:lnTo>
                <a:cubicBezTo>
                  <a:pt x="858450" y="77014"/>
                  <a:pt x="983061" y="0"/>
                  <a:pt x="1119449" y="0"/>
                </a:cubicBezTo>
                <a:lnTo>
                  <a:pt x="3154533" y="0"/>
                </a:lnTo>
                <a:cubicBezTo>
                  <a:pt x="3290921" y="0"/>
                  <a:pt x="3415532" y="77014"/>
                  <a:pt x="3476527" y="199003"/>
                </a:cubicBezTo>
                <a:lnTo>
                  <a:pt x="4235945" y="1717840"/>
                </a:lnTo>
                <a:cubicBezTo>
                  <a:pt x="4286659" y="1819268"/>
                  <a:pt x="4286659" y="1938406"/>
                  <a:pt x="4235945" y="2039834"/>
                </a:cubicBezTo>
                <a:lnTo>
                  <a:pt x="3476527" y="3558671"/>
                </a:lnTo>
                <a:cubicBezTo>
                  <a:pt x="3415532" y="3680660"/>
                  <a:pt x="3290921" y="3757674"/>
                  <a:pt x="3154533" y="3757674"/>
                </a:cubicBezTo>
                <a:lnTo>
                  <a:pt x="1119449" y="3757674"/>
                </a:lnTo>
                <a:cubicBezTo>
                  <a:pt x="983061" y="3757674"/>
                  <a:pt x="858450" y="3680660"/>
                  <a:pt x="797455" y="3558671"/>
                </a:cubicBezTo>
                <a:lnTo>
                  <a:pt x="38037" y="2039834"/>
                </a:lnTo>
                <a:cubicBezTo>
                  <a:pt x="-12678" y="1938406"/>
                  <a:pt x="-12678" y="1819268"/>
                  <a:pt x="38037" y="1717840"/>
                </a:cubicBezTo>
              </a:path>
            </a:pathLst>
          </a:custGeom>
          <a:blipFill dpi="0" rotWithShape="1">
            <a:blip r:embed="rId3"/>
            <a:srcRect/>
            <a:tile tx="0" ty="0" sx="100000" sy="100000" flip="none" algn="ctr"/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1774167" y="2333767"/>
            <a:ext cx="2461574" cy="2190464"/>
          </a:xfrm>
          <a:custGeom>
            <a:avLst/>
            <a:gdLst>
              <a:gd name="connsiteX0" fmla="*/ 38036 w 2633968"/>
              <a:gd name="connsiteY0" fmla="*/ 1010939 h 2343872"/>
              <a:gd name="connsiteX1" fmla="*/ 444004 w 2633968"/>
              <a:gd name="connsiteY1" fmla="*/ 199003 h 2343872"/>
              <a:gd name="connsiteX2" fmla="*/ 765998 w 2633968"/>
              <a:gd name="connsiteY2" fmla="*/ 0 h 2343872"/>
              <a:gd name="connsiteX3" fmla="*/ 1867971 w 2633968"/>
              <a:gd name="connsiteY3" fmla="*/ 0 h 2343872"/>
              <a:gd name="connsiteX4" fmla="*/ 2189965 w 2633968"/>
              <a:gd name="connsiteY4" fmla="*/ 199003 h 2343872"/>
              <a:gd name="connsiteX5" fmla="*/ 2595932 w 2633968"/>
              <a:gd name="connsiteY5" fmla="*/ 1010939 h 2343872"/>
              <a:gd name="connsiteX6" fmla="*/ 2595933 w 2633968"/>
              <a:gd name="connsiteY6" fmla="*/ 1332933 h 2343872"/>
              <a:gd name="connsiteX7" fmla="*/ 2189965 w 2633968"/>
              <a:gd name="connsiteY7" fmla="*/ 2144869 h 2343872"/>
              <a:gd name="connsiteX8" fmla="*/ 1867971 w 2633968"/>
              <a:gd name="connsiteY8" fmla="*/ 2343872 h 2343872"/>
              <a:gd name="connsiteX9" fmla="*/ 765998 w 2633968"/>
              <a:gd name="connsiteY9" fmla="*/ 2343872 h 2343872"/>
              <a:gd name="connsiteX10" fmla="*/ 444004 w 2633968"/>
              <a:gd name="connsiteY10" fmla="*/ 2144869 h 2343872"/>
              <a:gd name="connsiteX11" fmla="*/ 38036 w 2633968"/>
              <a:gd name="connsiteY11" fmla="*/ 1332933 h 2343872"/>
              <a:gd name="connsiteX12" fmla="*/ 38036 w 2633968"/>
              <a:gd name="connsiteY12" fmla="*/ 1010939 h 234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3968" h="2343872">
                <a:moveTo>
                  <a:pt x="38036" y="1010939"/>
                </a:moveTo>
                <a:lnTo>
                  <a:pt x="444004" y="199003"/>
                </a:lnTo>
                <a:cubicBezTo>
                  <a:pt x="504999" y="77014"/>
                  <a:pt x="629610" y="0"/>
                  <a:pt x="765998" y="0"/>
                </a:cubicBezTo>
                <a:lnTo>
                  <a:pt x="1867971" y="0"/>
                </a:lnTo>
                <a:cubicBezTo>
                  <a:pt x="2004359" y="0"/>
                  <a:pt x="2128970" y="77014"/>
                  <a:pt x="2189965" y="199003"/>
                </a:cubicBezTo>
                <a:lnTo>
                  <a:pt x="2595932" y="1010939"/>
                </a:lnTo>
                <a:cubicBezTo>
                  <a:pt x="2646647" y="1112367"/>
                  <a:pt x="2646647" y="1231505"/>
                  <a:pt x="2595933" y="1332933"/>
                </a:cubicBezTo>
                <a:lnTo>
                  <a:pt x="2189965" y="2144869"/>
                </a:lnTo>
                <a:cubicBezTo>
                  <a:pt x="2128970" y="2266858"/>
                  <a:pt x="2004359" y="2343872"/>
                  <a:pt x="1867971" y="2343872"/>
                </a:cubicBezTo>
                <a:lnTo>
                  <a:pt x="765998" y="2343872"/>
                </a:lnTo>
                <a:cubicBezTo>
                  <a:pt x="629610" y="2343872"/>
                  <a:pt x="504999" y="2266858"/>
                  <a:pt x="444004" y="2144869"/>
                </a:cubicBezTo>
                <a:lnTo>
                  <a:pt x="38036" y="1332933"/>
                </a:lnTo>
                <a:cubicBezTo>
                  <a:pt x="-12679" y="1231505"/>
                  <a:pt x="-12678" y="1112367"/>
                  <a:pt x="38036" y="1010939"/>
                </a:cubicBezTo>
              </a:path>
            </a:pathLst>
          </a:cu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9220200" y="0"/>
            <a:ext cx="2971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6166338" y="2368684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166338" y="3689710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6166338" y="5010737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166338" y="1047658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60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611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02414B-AC8B-489A-9A7E-AE210015A463}"/>
              </a:ext>
            </a:extLst>
          </p:cNvPr>
          <p:cNvGrpSpPr/>
          <p:nvPr userDrawn="1"/>
        </p:nvGrpSpPr>
        <p:grpSpPr>
          <a:xfrm>
            <a:off x="9798584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AB2ADE25-0CBA-4847-8449-3777EBA1A06B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CB04D35-40EB-4581-BB2A-03495742A995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6B9C834A-86AA-4841-8B05-D9A611A5E432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FF1E704-0218-4CEC-9A5C-8B0430C54197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B2AA379-4E73-4487-AAA5-19273D17E492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2506647-9C46-472D-AC8B-C5114BE3FC27}"/>
              </a:ext>
            </a:extLst>
          </p:cNvPr>
          <p:cNvSpPr txBox="1"/>
          <p:nvPr userDrawn="1"/>
        </p:nvSpPr>
        <p:spPr>
          <a:xfrm>
            <a:off x="10192234" y="6155617"/>
            <a:ext cx="1263166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dist">
              <a:defRPr sz="10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r"/>
            <a:r>
              <a:rPr lang="en-US" altLang="zh-CN" cap="none" baseline="0" dirty="0">
                <a:latin typeface="+mn-ea"/>
                <a:ea typeface="+mn-ea"/>
              </a:rPr>
              <a:t>www.officeplus.cn</a:t>
            </a:r>
            <a:endParaRPr lang="zh-CN" altLang="en-US" cap="none" baseline="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C5A37F-B839-499B-8D73-E68DCCE592B7}"/>
              </a:ext>
            </a:extLst>
          </p:cNvPr>
          <p:cNvSpPr txBox="1"/>
          <p:nvPr userDrawn="1"/>
        </p:nvSpPr>
        <p:spPr>
          <a:xfrm>
            <a:off x="981984" y="362981"/>
            <a:ext cx="1003480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1000" b="1" i="0" u="none" strike="noStrike" kern="1200" cap="all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OPPOSans B" panose="00020600040101010101" pitchFamily="18" charset="-122"/>
              </a:rPr>
              <a:t>Presentation</a:t>
            </a:r>
            <a:endParaRPr lang="zh-CN" altLang="en-US" sz="1000" b="1" cap="all" dirty="0">
              <a:solidFill>
                <a:schemeClr val="accent1"/>
              </a:solidFill>
              <a:ea typeface="OPPOSans B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B284F9-94A0-45DC-9230-5700CC7CE05F}"/>
              </a:ext>
            </a:extLst>
          </p:cNvPr>
          <p:cNvSpPr txBox="1"/>
          <p:nvPr userDrawn="1"/>
        </p:nvSpPr>
        <p:spPr>
          <a:xfrm>
            <a:off x="723900" y="238125"/>
            <a:ext cx="1261564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kumimoji="0" lang="en-US" altLang="zh-CN" sz="1000" b="1" i="0" u="none" strike="noStrike" kern="1200" cap="all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OPPOSans B" panose="00020600040101010101" pitchFamily="18" charset="-122"/>
                <a:cs typeface="+mn-cs"/>
              </a:rPr>
              <a:t>Academic report</a:t>
            </a:r>
            <a:endParaRPr lang="zh-CN" altLang="en-US" sz="1000" b="1" cap="all" dirty="0">
              <a:solidFill>
                <a:schemeClr val="tx1">
                  <a:lumMod val="85000"/>
                  <a:lumOff val="15000"/>
                </a:schemeClr>
              </a:solidFill>
              <a:ea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424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FE7C67-67E5-4708-8C25-093AE23E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F73279-6063-459E-A20F-B2A3620D9EB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BC6DE7B-074D-4573-A734-0F658B2EB1E9}"/>
              </a:ext>
            </a:extLst>
          </p:cNvPr>
          <p:cNvSpPr/>
          <p:nvPr userDrawn="1"/>
        </p:nvSpPr>
        <p:spPr>
          <a:xfrm>
            <a:off x="3767528" y="1100528"/>
            <a:ext cx="4656944" cy="4656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4F985C4-3A54-4CBF-99B8-79E9D3583B1B}"/>
              </a:ext>
            </a:extLst>
          </p:cNvPr>
          <p:cNvSpPr/>
          <p:nvPr userDrawn="1"/>
        </p:nvSpPr>
        <p:spPr>
          <a:xfrm>
            <a:off x="3530600" y="863600"/>
            <a:ext cx="5130800" cy="513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161073E-3068-453B-A26A-7D85DA24C6AB}"/>
              </a:ext>
            </a:extLst>
          </p:cNvPr>
          <p:cNvCxnSpPr>
            <a:cxnSpLocks/>
          </p:cNvCxnSpPr>
          <p:nvPr userDrawn="1"/>
        </p:nvCxnSpPr>
        <p:spPr>
          <a:xfrm>
            <a:off x="4100195" y="3891277"/>
            <a:ext cx="39916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E7C35A-022E-4044-9CBD-B0B0935E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7725" y="2321349"/>
            <a:ext cx="2876550" cy="83275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谢谢观看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FFDC6FF-1051-4CCE-AAD4-96EB7C0EC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553" y="3180022"/>
            <a:ext cx="5082894" cy="64172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敬请各位老师批评指正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CD4AC53-C370-489A-A143-B2CDF88F5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5851" y="4081845"/>
            <a:ext cx="1820298" cy="582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</a:p>
          <a:p>
            <a:pPr lvl="0"/>
            <a:r>
              <a:rPr lang="zh-CN" altLang="en-US" dirty="0"/>
              <a:t>答辩学生：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4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0991D-7152-E3AA-BF4A-F40FB023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D6B256-B442-2A95-656D-5AB24EBA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5ADFCE-4C5E-4E1D-981D-6E076B1A7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A4A295-B0CC-E38C-1F7D-D5B23D7C3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B37E8D-7BBA-23A2-A3F8-748E2A2A5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3CF4F6-39FB-68EF-9A81-062B4C45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373394-EEF2-9185-B223-49F5C7B7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1D1277-4D3F-0422-21BA-6FB12CB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7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113A2-7AD6-6F8D-46C7-D59796B8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1E5539-BAFA-4A97-C683-753B7DF6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306A27-2073-6F09-5A8D-8B0A49EE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2C68BC-5DFC-1067-23D0-B233322F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0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C41349-07A6-D334-CDBD-BA12A162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8F0ED4-C08D-740E-D808-FCA10897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FA17-8E78-5F3B-8B0A-4DD86ACE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2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DF17-A164-6673-AEBB-4AB4552D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5FD98-747E-12DE-2F3C-69AA78512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EBF05A-E840-20E6-B1B4-55D67CF10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64D0FC-E9FB-7747-C458-4F8D0256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C0E9C-8255-0B62-6058-23F288C20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A1002B-605E-26CE-A9EC-7D7059CC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74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6497-C104-6850-E4BD-522ADA14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F4FB60-86FC-64B9-354F-623F32790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BA1F58-4B92-3CDC-55DD-F4CD086A2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C1B3E-78F0-DEFE-38C9-C3A3AFE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C6DB9-5313-26C1-84D8-7005F1D7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B5D9D-542E-83FA-096C-05C81FB9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6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42ECC7-7294-CB85-F725-C23D53A6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DD856-C4B8-9FA8-6147-F2BC7F0C7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70698-DD3B-50D0-F4E6-F17D93AB4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384B8-66DE-EA6E-7C08-00BEA2AA0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804B2-5479-A495-F1F7-4E2EF6A3C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02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68505-D0D2-4A66-9882-267F1FF660D9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C2AC21-AA7D-4565-92CA-70D646B084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56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63DEE3-877E-02B7-23D3-17C64BE84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大学生智慧闹钟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9F0593BE-C379-D3F0-6C1D-A5198FC4D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3442969"/>
            <a:ext cx="10850563" cy="475132"/>
          </a:xfrm>
        </p:spPr>
        <p:txBody>
          <a:bodyPr>
            <a:noAutofit/>
          </a:bodyPr>
          <a:lstStyle/>
          <a:p>
            <a:r>
              <a:rPr lang="en-US" altLang="zh-CN" sz="1400" dirty="0"/>
              <a:t>24</a:t>
            </a:r>
            <a:r>
              <a:rPr lang="zh-CN" altLang="en-US" sz="1400" dirty="0"/>
              <a:t>组</a:t>
            </a:r>
            <a:endParaRPr lang="en-US" altLang="zh-CN" sz="1400" dirty="0"/>
          </a:p>
          <a:p>
            <a:r>
              <a:rPr lang="zh-CN" altLang="en-US" sz="1400" dirty="0"/>
              <a:t>小组成员：张埮、李白、何德权、杨宇轩、向家兴</a:t>
            </a:r>
            <a:endParaRPr lang="en-US" altLang="zh-CN" sz="1400" dirty="0"/>
          </a:p>
          <a:p>
            <a:r>
              <a:rPr lang="zh-CN" altLang="en-US" sz="1400" dirty="0"/>
              <a:t>指导老师：赵永瑞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BB77C-4842-676E-67B0-02770DE19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73" y="2349163"/>
            <a:ext cx="1031529" cy="10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74434E-B06A-0F7F-5A31-1FE70BFA0CAB}"/>
              </a:ext>
            </a:extLst>
          </p:cNvPr>
          <p:cNvSpPr/>
          <p:nvPr/>
        </p:nvSpPr>
        <p:spPr>
          <a:xfrm>
            <a:off x="669323" y="39839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总结与展望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EC2F3-CA07-EB91-42C0-5BD2457524A1}"/>
              </a:ext>
            </a:extLst>
          </p:cNvPr>
          <p:cNvSpPr txBox="1"/>
          <p:nvPr/>
        </p:nvSpPr>
        <p:spPr>
          <a:xfrm>
            <a:off x="496562" y="1598686"/>
            <a:ext cx="11275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大学生智慧闹钟软件从基本的提醒功能，预制发展到智能唤醒、健康监测等。未来，将集成</a:t>
            </a:r>
            <a:r>
              <a:rPr lang="en-US" altLang="zh-CN" sz="2800" dirty="0"/>
              <a:t>AI</a:t>
            </a:r>
            <a:r>
              <a:rPr lang="zh-CN" altLang="en-US" sz="2800" dirty="0"/>
              <a:t>助手，提供个性化推荐，并增加社交互动，助力用户改善生活习惯，提高生活品质。</a:t>
            </a:r>
          </a:p>
        </p:txBody>
      </p:sp>
    </p:spTree>
    <p:extLst>
      <p:ext uri="{BB962C8B-B14F-4D97-AF65-F5344CB8AC3E}">
        <p14:creationId xmlns:p14="http://schemas.microsoft.com/office/powerpoint/2010/main" val="244265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B4F1D2-31CA-4C25-B60F-B4E384679DC1}"/>
              </a:ext>
            </a:extLst>
          </p:cNvPr>
          <p:cNvSpPr/>
          <p:nvPr/>
        </p:nvSpPr>
        <p:spPr>
          <a:xfrm flipV="1">
            <a:off x="6013450" y="3087974"/>
            <a:ext cx="165100" cy="14232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98A10F-E17E-440F-A65D-AD971250B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Arial" panose="020B0604020202020204" pitchFamily="34" charset="0"/>
              </a:rPr>
              <a:t>谢谢观看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4D31CD-36D0-4317-86AE-61BF6A5E9F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Arial" panose="020B0604020202020204" pitchFamily="34" charset="0"/>
              </a:rPr>
              <a:t>敬请各位老师批评指正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B874C9C-3CB5-4628-B20E-C6A46DC5F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Arial" panose="020B0604020202020204" pitchFamily="34" charset="0"/>
              </a:rPr>
              <a:t>24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Arial" panose="020B0604020202020204" pitchFamily="34" charset="0"/>
              </a:rPr>
              <a:t>组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6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05436" y="2494850"/>
            <a:ext cx="1218924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02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50294" y="2579429"/>
            <a:ext cx="2050533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思路方法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750294" y="3084583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PROJECT SUMMARY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05436" y="3815876"/>
            <a:ext cx="1160673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03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50294" y="3900455"/>
            <a:ext cx="2050533" cy="4956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框架与内容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750294" y="4405609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PROBLEM ANALYSIS</a:t>
            </a:r>
            <a:endParaRPr lang="en-US" altLang="zh-CN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05436" y="5136903"/>
            <a:ext cx="1160673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04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50294" y="5221482"/>
            <a:ext cx="2050533" cy="4956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总结与展望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750294" y="5726636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FUTURE OUTLOOK</a:t>
            </a:r>
            <a:endParaRPr lang="en-US" altLang="zh-CN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50294" y="1258403"/>
            <a:ext cx="2050533" cy="495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背景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505436" y="1195356"/>
            <a:ext cx="1218924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01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1D2318-B384-47A5-AAF3-51248BAD8D55}"/>
              </a:ext>
            </a:extLst>
          </p:cNvPr>
          <p:cNvSpPr txBox="1"/>
          <p:nvPr/>
        </p:nvSpPr>
        <p:spPr>
          <a:xfrm>
            <a:off x="2059084" y="2746113"/>
            <a:ext cx="1891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11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606590-8635-45AB-AB1D-05C14C45568C}"/>
              </a:ext>
            </a:extLst>
          </p:cNvPr>
          <p:cNvSpPr txBox="1"/>
          <p:nvPr/>
        </p:nvSpPr>
        <p:spPr>
          <a:xfrm>
            <a:off x="2163706" y="3676371"/>
            <a:ext cx="168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7B8D-7926-41B2-992B-13F8F3C315C1}"/>
              </a:ext>
            </a:extLst>
          </p:cNvPr>
          <p:cNvSpPr/>
          <p:nvPr/>
        </p:nvSpPr>
        <p:spPr>
          <a:xfrm>
            <a:off x="3588750" y="2732648"/>
            <a:ext cx="242586" cy="24324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alpha val="40000"/>
              </a:schemeClr>
            </a:solidFill>
          </a:ln>
          <a:effectLst>
            <a:outerShdw blurRad="177800" dist="114300" dir="2700000" algn="ctr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4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10BF7-E8B9-B829-D899-D1B8C1F016E9}"/>
              </a:ext>
            </a:extLst>
          </p:cNvPr>
          <p:cNvGrpSpPr/>
          <p:nvPr/>
        </p:nvGrpSpPr>
        <p:grpSpPr>
          <a:xfrm>
            <a:off x="812142" y="1971675"/>
            <a:ext cx="10567716" cy="3811917"/>
            <a:chOff x="812142" y="1971675"/>
            <a:chExt cx="10567716" cy="381191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2FB46D0-D5CB-ED02-1F00-5D6C5936E9E8}"/>
                </a:ext>
              </a:extLst>
            </p:cNvPr>
            <p:cNvGrpSpPr/>
            <p:nvPr/>
          </p:nvGrpSpPr>
          <p:grpSpPr>
            <a:xfrm>
              <a:off x="812142" y="1971675"/>
              <a:ext cx="2741726" cy="3811917"/>
              <a:chOff x="812142" y="1971675"/>
              <a:chExt cx="2741726" cy="3811917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FB4450C-83B6-6AD5-9290-0F9B269FCEEA}"/>
                  </a:ext>
                </a:extLst>
              </p:cNvPr>
              <p:cNvSpPr/>
              <p:nvPr/>
            </p:nvSpPr>
            <p:spPr>
              <a:xfrm>
                <a:off x="812142" y="1971675"/>
                <a:ext cx="2741726" cy="3811917"/>
              </a:xfrm>
              <a:prstGeom prst="roundRect">
                <a:avLst>
                  <a:gd name="adj" fmla="val 2374"/>
                </a:avLst>
              </a:prstGeom>
              <a:solidFill>
                <a:srgbClr val="FEFCFC"/>
              </a:solidFill>
              <a:ln>
                <a:solidFill>
                  <a:srgbClr val="BB1C22">
                    <a:alpha val="20000"/>
                  </a:srgbClr>
                </a:solidFill>
              </a:ln>
              <a:effectLst>
                <a:outerShdw blurRad="254000" dist="127000" dir="5400000" algn="ctr" rotWithShape="0">
                  <a:schemeClr val="accent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8A43E6-2594-3139-73F8-8A605970028C}"/>
                  </a:ext>
                </a:extLst>
              </p:cNvPr>
              <p:cNvSpPr txBox="1"/>
              <p:nvPr/>
            </p:nvSpPr>
            <p:spPr>
              <a:xfrm>
                <a:off x="1233789" y="3160659"/>
                <a:ext cx="18984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如今大学生在学习生活中时而会出现作息不规律、时间观念不强的情况</a:t>
                </a: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73390E-4110-2D05-642E-912776D310FD}"/>
                  </a:ext>
                </a:extLst>
              </p:cNvPr>
              <p:cNvSpPr/>
              <p:nvPr/>
            </p:nvSpPr>
            <p:spPr>
              <a:xfrm>
                <a:off x="1070724" y="2328474"/>
                <a:ext cx="2224562" cy="5193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A47027-E05A-4811-F558-87CAE2BF972D}"/>
                  </a:ext>
                </a:extLst>
              </p:cNvPr>
              <p:cNvSpPr txBox="1"/>
              <p:nvPr/>
            </p:nvSpPr>
            <p:spPr>
              <a:xfrm>
                <a:off x="2105261" y="2366563"/>
                <a:ext cx="1554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prstClr val="white">
                        <a:alpha val="95000"/>
                      </a:prstClr>
                    </a:solidFill>
                    <a:latin typeface="Lucida Calligraphy" panose="03010101010101010101" pitchFamily="66" charset="0"/>
                    <a:ea typeface="等线 Light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5000"/>
                    </a:prstClr>
                  </a:solidFill>
                  <a:effectLst/>
                  <a:uLnTx/>
                  <a:uFillTx/>
                  <a:latin typeface="Lucida Calligraphy" panose="03010101010101010101" pitchFamily="66" charset="0"/>
                  <a:ea typeface="等线 Light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7D34207-F6BC-5E19-FA3B-93CA4209B184}"/>
                </a:ext>
              </a:extLst>
            </p:cNvPr>
            <p:cNvGrpSpPr/>
            <p:nvPr/>
          </p:nvGrpSpPr>
          <p:grpSpPr>
            <a:xfrm>
              <a:off x="4725137" y="1971675"/>
              <a:ext cx="2741726" cy="3811917"/>
              <a:chOff x="4725137" y="1971675"/>
              <a:chExt cx="2741726" cy="3811917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F69DF69-6B0D-699F-B728-4CFDEE6ACBB3}"/>
                  </a:ext>
                </a:extLst>
              </p:cNvPr>
              <p:cNvSpPr/>
              <p:nvPr/>
            </p:nvSpPr>
            <p:spPr>
              <a:xfrm>
                <a:off x="4725137" y="1971675"/>
                <a:ext cx="2741726" cy="3811917"/>
              </a:xfrm>
              <a:prstGeom prst="roundRect">
                <a:avLst>
                  <a:gd name="adj" fmla="val 2374"/>
                </a:avLst>
              </a:prstGeom>
              <a:solidFill>
                <a:srgbClr val="FEFCFC"/>
              </a:solidFill>
              <a:ln>
                <a:solidFill>
                  <a:srgbClr val="BB1C22">
                    <a:alpha val="20000"/>
                  </a:srgbClr>
                </a:solidFill>
              </a:ln>
              <a:effectLst>
                <a:outerShdw blurRad="254000" dist="127000" dir="5400000" algn="ctr" rotWithShape="0">
                  <a:schemeClr val="accent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F95B97-7853-DD9D-890A-570F9B3085B6}"/>
                  </a:ext>
                </a:extLst>
              </p:cNvPr>
              <p:cNvSpPr txBox="1"/>
              <p:nvPr/>
            </p:nvSpPr>
            <p:spPr>
              <a:xfrm>
                <a:off x="5204848" y="3158864"/>
                <a:ext cx="1898433" cy="134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cs typeface="阿里巴巴普惠体 R" panose="00020600040101010101" pitchFamily="18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22222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不少大学生需要时间管理有关的工具对他们的日常生活提供辅助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5FC4837-3F5A-D7E6-4564-94A8B3B6BB53}"/>
                  </a:ext>
                </a:extLst>
              </p:cNvPr>
              <p:cNvSpPr/>
              <p:nvPr/>
            </p:nvSpPr>
            <p:spPr>
              <a:xfrm>
                <a:off x="4983719" y="2328474"/>
                <a:ext cx="2224562" cy="5193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B26B39-F02B-FC9E-B170-A7ADB07C0A6B}"/>
                  </a:ext>
                </a:extLst>
              </p:cNvPr>
              <p:cNvSpPr txBox="1"/>
              <p:nvPr/>
            </p:nvSpPr>
            <p:spPr>
              <a:xfrm>
                <a:off x="6003829" y="2366563"/>
                <a:ext cx="1843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95000"/>
                      </a:prst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5000"/>
                    </a:prst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8403A15-ABB6-A2BC-47B4-B6608AE1B8CC}"/>
                </a:ext>
              </a:extLst>
            </p:cNvPr>
            <p:cNvGrpSpPr/>
            <p:nvPr/>
          </p:nvGrpSpPr>
          <p:grpSpPr>
            <a:xfrm>
              <a:off x="8638132" y="1971675"/>
              <a:ext cx="2741726" cy="3811917"/>
              <a:chOff x="8638132" y="1971675"/>
              <a:chExt cx="2741726" cy="3811917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5049EC2-7246-43CD-7D27-81AD5EFCD3DB}"/>
                  </a:ext>
                </a:extLst>
              </p:cNvPr>
              <p:cNvSpPr/>
              <p:nvPr/>
            </p:nvSpPr>
            <p:spPr>
              <a:xfrm>
                <a:off x="8638132" y="1971675"/>
                <a:ext cx="2741726" cy="3811917"/>
              </a:xfrm>
              <a:prstGeom prst="roundRect">
                <a:avLst>
                  <a:gd name="adj" fmla="val 2374"/>
                </a:avLst>
              </a:prstGeom>
              <a:solidFill>
                <a:srgbClr val="FEFCFC"/>
              </a:solidFill>
              <a:ln>
                <a:solidFill>
                  <a:srgbClr val="BB1C22">
                    <a:alpha val="20000"/>
                  </a:srgbClr>
                </a:solidFill>
              </a:ln>
              <a:effectLst>
                <a:outerShdw blurRad="254000" dist="127000" dir="5400000" algn="ctr" rotWithShape="0">
                  <a:schemeClr val="accent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033AEA-A206-E286-A0DA-8EE9BDF2D1E7}"/>
                  </a:ext>
                </a:extLst>
              </p:cNvPr>
              <p:cNvSpPr txBox="1"/>
              <p:nvPr/>
            </p:nvSpPr>
            <p:spPr>
              <a:xfrm>
                <a:off x="9059779" y="3158864"/>
                <a:ext cx="1898433" cy="134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cs typeface="阿里巴巴普惠体 R" panose="00020600040101010101" pitchFamily="18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22222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大学生更倾向于使用电子设备去进行生活中的各种事情，而非纸质文本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E0E3041-6068-4DA5-FA03-040D80309D2D}"/>
                  </a:ext>
                </a:extLst>
              </p:cNvPr>
              <p:cNvSpPr/>
              <p:nvPr/>
            </p:nvSpPr>
            <p:spPr>
              <a:xfrm>
                <a:off x="8896714" y="2328474"/>
                <a:ext cx="2224562" cy="5193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cs"/>
                  <a:sym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967C70-5049-3B0C-F643-229033ED6D00}"/>
                  </a:ext>
                </a:extLst>
              </p:cNvPr>
              <p:cNvSpPr txBox="1"/>
              <p:nvPr/>
            </p:nvSpPr>
            <p:spPr>
              <a:xfrm>
                <a:off x="9916823" y="2366563"/>
                <a:ext cx="1843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95000"/>
                      </a:prstClr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5000"/>
                    </a:prstClr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36B1430-8B6A-EF66-40E1-3E77B6253D03}"/>
              </a:ext>
            </a:extLst>
          </p:cNvPr>
          <p:cNvSpPr txBox="1"/>
          <p:nvPr/>
        </p:nvSpPr>
        <p:spPr>
          <a:xfrm>
            <a:off x="823816" y="692958"/>
            <a:ext cx="2502388" cy="395493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3600">
                <a:ln w="6350">
                  <a:noFill/>
                </a:ln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177800" dist="127000" dir="2700000" sx="95000" sy="95000" algn="tl" rotWithShape="0">
                    <a:schemeClr val="accent3">
                      <a:lumMod val="75000"/>
                      <a:alpha val="35000"/>
                    </a:scheme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rgbClr val="F54E1A"/>
                </a:solidFill>
                <a:effectLst>
                  <a:outerShdw blurRad="177800" dist="127000" dir="2700000" sx="95000" sy="95000" algn="tl" rotWithShape="0">
                    <a:srgbClr val="F54E1A">
                      <a:lumMod val="75000"/>
                      <a:alpha val="35000"/>
                    </a:srgb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背景</a:t>
            </a:r>
            <a:endParaRPr kumimoji="1" lang="zh-CN" altLang="en-US" sz="2800" b="0" i="0" u="none" strike="noStrike" kern="1200" cap="none" spc="0" normalizeH="0" baseline="0" noProof="0" dirty="0">
              <a:ln w="6350">
                <a:noFill/>
              </a:ln>
              <a:solidFill>
                <a:srgbClr val="F54E1A"/>
              </a:solidFill>
              <a:effectLst>
                <a:outerShdw blurRad="177800" dist="127000" dir="2700000" sx="95000" sy="95000" algn="tl" rotWithShape="0">
                  <a:srgbClr val="F54E1A">
                    <a:lumMod val="75000"/>
                    <a:alpha val="35000"/>
                  </a:srgbClr>
                </a:outerShdw>
              </a:effectLst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33EBF7-9743-F4BC-A035-580EF0A8D98D}"/>
              </a:ext>
            </a:extLst>
          </p:cNvPr>
          <p:cNvSpPr/>
          <p:nvPr/>
        </p:nvSpPr>
        <p:spPr>
          <a:xfrm rot="5400000">
            <a:off x="10437910" y="509625"/>
            <a:ext cx="334605" cy="369332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73F7C2F-3637-80CC-276C-AB09284D35EB}"/>
              </a:ext>
            </a:extLst>
          </p:cNvPr>
          <p:cNvSpPr/>
          <p:nvPr/>
        </p:nvSpPr>
        <p:spPr>
          <a:xfrm rot="5400000">
            <a:off x="10692368" y="509626"/>
            <a:ext cx="334605" cy="369332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E102387-D6F5-3671-F830-B69A83BDD1E9}"/>
              </a:ext>
            </a:extLst>
          </p:cNvPr>
          <p:cNvSpPr/>
          <p:nvPr/>
        </p:nvSpPr>
        <p:spPr>
          <a:xfrm rot="5400000">
            <a:off x="10946826" y="509626"/>
            <a:ext cx="334605" cy="369332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9EEB772-BE35-3E4A-421D-06050C2C6FE1}"/>
              </a:ext>
            </a:extLst>
          </p:cNvPr>
          <p:cNvSpPr/>
          <p:nvPr/>
        </p:nvSpPr>
        <p:spPr>
          <a:xfrm rot="5400000">
            <a:off x="11355827" y="509626"/>
            <a:ext cx="334605" cy="369332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8EEEBC5-075D-5C80-3679-08ADFBBC66AF}"/>
              </a:ext>
            </a:extLst>
          </p:cNvPr>
          <p:cNvCxnSpPr>
            <a:cxnSpLocks/>
          </p:cNvCxnSpPr>
          <p:nvPr/>
        </p:nvCxnSpPr>
        <p:spPr>
          <a:xfrm>
            <a:off x="691589" y="628787"/>
            <a:ext cx="0" cy="47361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935CA8B-DAC7-EBF1-C12B-D5267EF34731}"/>
              </a:ext>
            </a:extLst>
          </p:cNvPr>
          <p:cNvCxnSpPr>
            <a:cxnSpLocks/>
          </p:cNvCxnSpPr>
          <p:nvPr/>
        </p:nvCxnSpPr>
        <p:spPr>
          <a:xfrm>
            <a:off x="2695910" y="877719"/>
            <a:ext cx="8829415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33000">
                  <a:schemeClr val="accent1">
                    <a:alpha val="15000"/>
                  </a:schemeClr>
                </a:gs>
                <a:gs pos="7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6B5499-836E-6F56-26E2-0D22231CE865}"/>
              </a:ext>
            </a:extLst>
          </p:cNvPr>
          <p:cNvSpPr txBox="1"/>
          <p:nvPr/>
        </p:nvSpPr>
        <p:spPr>
          <a:xfrm>
            <a:off x="793287" y="199835"/>
            <a:ext cx="105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产品概述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CBCD68-19CD-A892-7440-F1342F4A7086}"/>
              </a:ext>
            </a:extLst>
          </p:cNvPr>
          <p:cNvSpPr txBox="1"/>
          <p:nvPr/>
        </p:nvSpPr>
        <p:spPr>
          <a:xfrm>
            <a:off x="793287" y="1156625"/>
            <a:ext cx="108153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       本产品通过学生输入课表中的各个课程时间，智能地为其计算何时起床和吃饭最为合适，从而为大学生的日常生活提供极大的便利。通过优化时间安排，确保学生能够在紧张的学习过程中合理分配时间，既能保证良好的作息，又能有效提高学习效率。这个产品旨在帮助大学生更好地管理他们的日常生活，使他们能够在学业和生活之间找到平衡，减轻时间管理的压力。</a:t>
            </a:r>
            <a:endParaRPr lang="en-US" altLang="zh-CN" sz="3200" dirty="0">
              <a:latin typeface="+mj-ea"/>
              <a:ea typeface="+mj-ea"/>
            </a:endParaRPr>
          </a:p>
          <a:p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65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8070" y="207405"/>
            <a:ext cx="11475860" cy="6061684"/>
            <a:chOff x="816810" y="834203"/>
            <a:chExt cx="10110536" cy="520565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6B35069-7819-4530-B832-E4276CF247E0}"/>
                </a:ext>
              </a:extLst>
            </p:cNvPr>
            <p:cNvSpPr txBox="1"/>
            <p:nvPr/>
          </p:nvSpPr>
          <p:spPr>
            <a:xfrm>
              <a:off x="954065" y="834203"/>
              <a:ext cx="491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研究思路方法</a:t>
              </a:r>
              <a:endParaRPr kumimoji="0" lang="en-US" altLang="zh-CN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0B374A9-C478-4CB9-8F0C-069AC506F8E5}"/>
                </a:ext>
              </a:extLst>
            </p:cNvPr>
            <p:cNvGrpSpPr/>
            <p:nvPr/>
          </p:nvGrpSpPr>
          <p:grpSpPr>
            <a:xfrm>
              <a:off x="816810" y="4221806"/>
              <a:ext cx="1493249" cy="1818053"/>
              <a:chOff x="660400" y="4197742"/>
              <a:chExt cx="1493249" cy="1818053"/>
            </a:xfrm>
          </p:grpSpPr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EACAF74-6F94-48AE-8C61-7CD64A6E2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7024" y="5113425"/>
                <a:ext cx="0" cy="9023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47DB2B-BF6C-4B8A-8EA0-7EE8F2912C14}"/>
                  </a:ext>
                </a:extLst>
              </p:cNvPr>
              <p:cNvSpPr txBox="1"/>
              <p:nvPr/>
            </p:nvSpPr>
            <p:spPr>
              <a:xfrm>
                <a:off x="660400" y="4483719"/>
                <a:ext cx="1493249" cy="57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37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2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Java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23FE5A7-0C3C-4EB4-A8BD-D87EFAB786F3}"/>
                  </a:ext>
                </a:extLst>
              </p:cNvPr>
              <p:cNvSpPr txBox="1"/>
              <p:nvPr/>
            </p:nvSpPr>
            <p:spPr>
              <a:xfrm>
                <a:off x="735131" y="4197742"/>
                <a:ext cx="1343786" cy="39646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>
                  <a:buSzPct val="25000"/>
                </a:pPr>
                <a:r>
                  <a:rPr lang="zh-CN" altLang="en-US" sz="240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编程语言</a:t>
                </a:r>
                <a:endParaRPr lang="en-US" altLang="zh-CN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62970DB-848A-4DC3-BE93-F868B3B45B15}"/>
                </a:ext>
              </a:extLst>
            </p:cNvPr>
            <p:cNvGrpSpPr/>
            <p:nvPr/>
          </p:nvGrpSpPr>
          <p:grpSpPr>
            <a:xfrm>
              <a:off x="2971132" y="2770046"/>
              <a:ext cx="1493249" cy="3269813"/>
              <a:chOff x="2417678" y="2745982"/>
              <a:chExt cx="1493249" cy="3269813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C9991BDC-D979-4668-81D2-B89D8AB27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4302" y="3645574"/>
                <a:ext cx="0" cy="237022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BE97F99-156A-4140-A9D4-C00441844225}"/>
                  </a:ext>
                </a:extLst>
              </p:cNvPr>
              <p:cNvSpPr txBox="1"/>
              <p:nvPr/>
            </p:nvSpPr>
            <p:spPr>
              <a:xfrm>
                <a:off x="2417678" y="3056027"/>
                <a:ext cx="1493249" cy="681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37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Apache License 2.0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D5A00B1-9094-431B-AC72-800EFA8C8DD1}"/>
                  </a:ext>
                </a:extLst>
              </p:cNvPr>
              <p:cNvSpPr txBox="1"/>
              <p:nvPr/>
            </p:nvSpPr>
            <p:spPr>
              <a:xfrm>
                <a:off x="2492409" y="2745982"/>
                <a:ext cx="1343786" cy="34360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>
                  <a:buSzPct val="25000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项目许可证</a:t>
                </a:r>
                <a:endParaRPr lang="en-US" altLang="zh-CN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7526184-E305-4F1B-BD5B-18E6E508E401}"/>
                </a:ext>
              </a:extLst>
            </p:cNvPr>
            <p:cNvGrpSpPr/>
            <p:nvPr/>
          </p:nvGrpSpPr>
          <p:grpSpPr>
            <a:xfrm>
              <a:off x="5125454" y="4218908"/>
              <a:ext cx="1493249" cy="1817256"/>
              <a:chOff x="4451686" y="4194844"/>
              <a:chExt cx="1493249" cy="1817256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A0BFC42B-7328-45DB-B0AD-0E44847F4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8310" y="5109730"/>
                <a:ext cx="0" cy="9023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451BEDC-B7C8-4E73-AE81-45D66B0207EB}"/>
                  </a:ext>
                </a:extLst>
              </p:cNvPr>
              <p:cNvSpPr txBox="1"/>
              <p:nvPr/>
            </p:nvSpPr>
            <p:spPr>
              <a:xfrm>
                <a:off x="4451686" y="4520185"/>
                <a:ext cx="1493249" cy="22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3765">
                  <a:lnSpc>
                    <a:spcPct val="150000"/>
                  </a:lnSpc>
                  <a:buSzPct val="25000"/>
                  <a:defRPr/>
                </a:pPr>
                <a:endParaRPr lang="en-US" altLang="zh-CN" sz="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479770-710A-47D9-9F0C-7407D49BE1E3}"/>
                  </a:ext>
                </a:extLst>
              </p:cNvPr>
              <p:cNvSpPr txBox="1"/>
              <p:nvPr/>
            </p:nvSpPr>
            <p:spPr>
              <a:xfrm>
                <a:off x="4526417" y="4194844"/>
                <a:ext cx="1343786" cy="39646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>
                  <a:buSzPct val="25000"/>
                </a:pPr>
                <a:r>
                  <a:rPr lang="zh-CN" altLang="en-US" sz="240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软件结构</a:t>
                </a:r>
                <a:endParaRPr lang="en-US" altLang="zh-CN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2AE97E4-404D-4975-801B-426CB1FE31ED}"/>
                </a:ext>
              </a:extLst>
            </p:cNvPr>
            <p:cNvGrpSpPr/>
            <p:nvPr/>
          </p:nvGrpSpPr>
          <p:grpSpPr>
            <a:xfrm>
              <a:off x="7279776" y="2770046"/>
              <a:ext cx="1493249" cy="3266118"/>
              <a:chOff x="6208964" y="2745982"/>
              <a:chExt cx="1493249" cy="3266118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422C6F7-4B51-4BD1-9E1D-6956139EB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5588" y="3641879"/>
                <a:ext cx="0" cy="237022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746C54D-F322-496F-AAB1-18F6C462C0A6}"/>
                  </a:ext>
                </a:extLst>
              </p:cNvPr>
              <p:cNvSpPr txBox="1"/>
              <p:nvPr/>
            </p:nvSpPr>
            <p:spPr>
              <a:xfrm>
                <a:off x="6208964" y="3052332"/>
                <a:ext cx="1493249" cy="22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3765">
                  <a:lnSpc>
                    <a:spcPct val="150000"/>
                  </a:lnSpc>
                  <a:buSzPct val="25000"/>
                  <a:defRPr/>
                </a:pPr>
                <a:endParaRPr lang="en-US" altLang="zh-CN" sz="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5DCBD71-07C0-49EE-971C-1D51A01D14CC}"/>
                  </a:ext>
                </a:extLst>
              </p:cNvPr>
              <p:cNvSpPr txBox="1"/>
              <p:nvPr/>
            </p:nvSpPr>
            <p:spPr>
              <a:xfrm>
                <a:off x="6283695" y="2745982"/>
                <a:ext cx="1343786" cy="39646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>
                  <a:buSzPct val="25000"/>
                </a:pPr>
                <a:r>
                  <a:rPr lang="zh-CN" altLang="en-US" sz="240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软件页面</a:t>
                </a:r>
                <a:endParaRPr lang="en-US" altLang="zh-CN" sz="2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E6A9A54-7AF9-4DEF-8ACF-885DA57983FB}"/>
                </a:ext>
              </a:extLst>
            </p:cNvPr>
            <p:cNvGrpSpPr/>
            <p:nvPr/>
          </p:nvGrpSpPr>
          <p:grpSpPr>
            <a:xfrm>
              <a:off x="9434097" y="4218908"/>
              <a:ext cx="1493249" cy="1813561"/>
              <a:chOff x="9277687" y="4194844"/>
              <a:chExt cx="1493249" cy="1813561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DF2C2429-AF6B-4BE8-81EF-51C004DFF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11" y="5106035"/>
                <a:ext cx="0" cy="9023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4518CFB-C312-4D71-A388-219A7DDF6371}"/>
                  </a:ext>
                </a:extLst>
              </p:cNvPr>
              <p:cNvSpPr txBox="1"/>
              <p:nvPr/>
            </p:nvSpPr>
            <p:spPr>
              <a:xfrm>
                <a:off x="9277687" y="4516490"/>
                <a:ext cx="1493249" cy="22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3765">
                  <a:lnSpc>
                    <a:spcPct val="150000"/>
                  </a:lnSpc>
                  <a:buSzPct val="25000"/>
                  <a:defRPr/>
                </a:pPr>
                <a:endParaRPr lang="en-US" altLang="zh-CN" sz="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EE54EF-9FFC-437B-99E7-16508060139D}"/>
                  </a:ext>
                </a:extLst>
              </p:cNvPr>
              <p:cNvSpPr txBox="1"/>
              <p:nvPr/>
            </p:nvSpPr>
            <p:spPr>
              <a:xfrm>
                <a:off x="9352418" y="4194844"/>
                <a:ext cx="1343786" cy="26431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>
                  <a:buSzPct val="25000"/>
                </a:pPr>
                <a:endParaRPr lang="en-US" altLang="zh-CN" sz="14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7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736FEDC-56DD-362A-AECA-AA328639B7CA}"/>
              </a:ext>
            </a:extLst>
          </p:cNvPr>
          <p:cNvSpPr/>
          <p:nvPr/>
        </p:nvSpPr>
        <p:spPr>
          <a:xfrm>
            <a:off x="832433" y="76107"/>
            <a:ext cx="63850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Apache License 2.0</a:t>
            </a:r>
          </a:p>
          <a:p>
            <a:pPr algn="ctr"/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F85E58-33B4-5E4D-FFD3-10E42AA0C0DF}"/>
              </a:ext>
            </a:extLst>
          </p:cNvPr>
          <p:cNvSpPr txBox="1"/>
          <p:nvPr/>
        </p:nvSpPr>
        <p:spPr>
          <a:xfrm>
            <a:off x="666119" y="1471518"/>
            <a:ext cx="98343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用户可根据自己的需求，自由使用和修改，同时也允许将开源代码与商业产品结合。这使得项目可以被广泛接受和使用，同时也允许商业公司集成该项目到他们的产品中，而不需要开源他们的整个产品。</a:t>
            </a:r>
          </a:p>
        </p:txBody>
      </p:sp>
    </p:spTree>
    <p:extLst>
      <p:ext uri="{BB962C8B-B14F-4D97-AF65-F5344CB8AC3E}">
        <p14:creationId xmlns:p14="http://schemas.microsoft.com/office/powerpoint/2010/main" val="264029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440ABFD-3F2E-36AA-FE58-978F95C5FF33}"/>
              </a:ext>
            </a:extLst>
          </p:cNvPr>
          <p:cNvSpPr/>
          <p:nvPr/>
        </p:nvSpPr>
        <p:spPr>
          <a:xfrm>
            <a:off x="6674344" y="636609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代码运行结果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E95278-5451-3EAD-09F2-205891B05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51" y="1968219"/>
            <a:ext cx="5717450" cy="3427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05DCF-EFEC-AE78-1603-3BBD7A94F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" y="537816"/>
            <a:ext cx="5366978" cy="48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2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AD21CE-2324-4B41-9AAE-B05D39D3ACF8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5" name="图片 24" descr="城市街道与高楼大厦&#10;&#10;描述已自动生成">
            <a:extLst>
              <a:ext uri="{FF2B5EF4-FFF2-40B4-BE49-F238E27FC236}">
                <a16:creationId xmlns:a16="http://schemas.microsoft.com/office/drawing/2014/main" id="{982D094B-1504-48D6-8F1D-181BD5DB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b="6697"/>
          <a:stretch>
            <a:fillRect/>
          </a:stretch>
        </p:blipFill>
        <p:spPr>
          <a:xfrm>
            <a:off x="736600" y="731520"/>
            <a:ext cx="10718800" cy="5221808"/>
          </a:xfrm>
          <a:custGeom>
            <a:avLst/>
            <a:gdLst>
              <a:gd name="connsiteX0" fmla="*/ 0 w 10718800"/>
              <a:gd name="connsiteY0" fmla="*/ 0 h 5221808"/>
              <a:gd name="connsiteX1" fmla="*/ 10718800 w 10718800"/>
              <a:gd name="connsiteY1" fmla="*/ 0 h 5221808"/>
              <a:gd name="connsiteX2" fmla="*/ 10718800 w 10718800"/>
              <a:gd name="connsiteY2" fmla="*/ 5221808 h 5221808"/>
              <a:gd name="connsiteX3" fmla="*/ 0 w 10718800"/>
              <a:gd name="connsiteY3" fmla="*/ 5221808 h 522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8800" h="5221808">
                <a:moveTo>
                  <a:pt x="0" y="0"/>
                </a:moveTo>
                <a:lnTo>
                  <a:pt x="10718800" y="0"/>
                </a:lnTo>
                <a:lnTo>
                  <a:pt x="10718800" y="5221808"/>
                </a:lnTo>
                <a:lnTo>
                  <a:pt x="0" y="5221808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EF4C14-3693-4384-BFC1-BE3E1CD0C056}"/>
              </a:ext>
            </a:extLst>
          </p:cNvPr>
          <p:cNvSpPr/>
          <p:nvPr/>
        </p:nvSpPr>
        <p:spPr>
          <a:xfrm>
            <a:off x="736600" y="755649"/>
            <a:ext cx="10718800" cy="5221808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43B11D-C221-4C9E-BAC0-9FB6E2865E07}"/>
              </a:ext>
            </a:extLst>
          </p:cNvPr>
          <p:cNvSpPr txBox="1">
            <a:spLocks/>
          </p:cNvSpPr>
          <p:nvPr/>
        </p:nvSpPr>
        <p:spPr>
          <a:xfrm>
            <a:off x="723900" y="6155617"/>
            <a:ext cx="9377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20XX·March 20th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6F3750C-E43F-4D39-87EE-0C95CEE33823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6EE375-8756-4580-92B9-E85AC6359689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9C32AC1-EFFE-4E88-88E3-07784D0C761B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612BC1F-6C7B-4D64-B8E7-814AA313F8E0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EC831BC-C8FE-44E3-B696-C01CD8D06AD6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B5A201CF-B03A-48C2-9593-0773F1819425}"/>
              </a:ext>
            </a:extLst>
          </p:cNvPr>
          <p:cNvSpPr/>
          <p:nvPr/>
        </p:nvSpPr>
        <p:spPr>
          <a:xfrm>
            <a:off x="8784564" y="3195533"/>
            <a:ext cx="2336934" cy="2336934"/>
          </a:xfrm>
          <a:prstGeom prst="frame">
            <a:avLst>
              <a:gd name="adj1" fmla="val 25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十字形 14">
            <a:extLst>
              <a:ext uri="{FF2B5EF4-FFF2-40B4-BE49-F238E27FC236}">
                <a16:creationId xmlns:a16="http://schemas.microsoft.com/office/drawing/2014/main" id="{165888B9-C590-46EB-BCB7-34204FB22A0F}"/>
              </a:ext>
            </a:extLst>
          </p:cNvPr>
          <p:cNvSpPr/>
          <p:nvPr/>
        </p:nvSpPr>
        <p:spPr>
          <a:xfrm>
            <a:off x="8560159" y="2880538"/>
            <a:ext cx="261849" cy="261849"/>
          </a:xfrm>
          <a:prstGeom prst="plus">
            <a:avLst>
              <a:gd name="adj" fmla="val 403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2193D5-DADA-4095-A326-4DCC8F61B1E2}"/>
              </a:ext>
            </a:extLst>
          </p:cNvPr>
          <p:cNvSpPr txBox="1"/>
          <p:nvPr/>
        </p:nvSpPr>
        <p:spPr>
          <a:xfrm>
            <a:off x="9018039" y="4273637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界面展示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491BB6-8A91-4155-B373-B688DC6C0C28}"/>
              </a:ext>
            </a:extLst>
          </p:cNvPr>
          <p:cNvSpPr txBox="1"/>
          <p:nvPr/>
        </p:nvSpPr>
        <p:spPr>
          <a:xfrm>
            <a:off x="1313805" y="4132954"/>
            <a:ext cx="3010747" cy="267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BE5D417C-26FD-4F77-AEB0-12DC71323921}"/>
              </a:ext>
            </a:extLst>
          </p:cNvPr>
          <p:cNvSpPr/>
          <p:nvPr/>
        </p:nvSpPr>
        <p:spPr>
          <a:xfrm>
            <a:off x="1328622" y="3773818"/>
            <a:ext cx="180395" cy="180395"/>
          </a:xfrm>
          <a:prstGeom prst="plus">
            <a:avLst>
              <a:gd name="adj" fmla="val 385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51DC9-D876-B380-2386-93466545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76" y="851104"/>
            <a:ext cx="4398156" cy="24767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0E3A16-D782-D6DC-CE74-05413585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02" y="3429000"/>
            <a:ext cx="4354660" cy="24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7CB6BD-F7B7-6786-4FF7-47B06CD48639}"/>
              </a:ext>
            </a:extLst>
          </p:cNvPr>
          <p:cNvSpPr/>
          <p:nvPr/>
        </p:nvSpPr>
        <p:spPr>
          <a:xfrm>
            <a:off x="758940" y="363283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困难和收获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0FF9BF-3661-C3DF-6A80-61C65CB50929}"/>
              </a:ext>
            </a:extLst>
          </p:cNvPr>
          <p:cNvSpPr txBox="1"/>
          <p:nvPr/>
        </p:nvSpPr>
        <p:spPr>
          <a:xfrm>
            <a:off x="758940" y="1714500"/>
            <a:ext cx="11033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       起初，我们对项目的具体方向并不明确，在通过结合身边的生活后想到了“大学生智慧闹钟”。在设计该项目的初步，我们在编写代码上遇到了不少麻烦，在经过多次的修改终于初步达成了我们的预期。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       完成这次开源大模型任务，我们不仅提升了技术能力，还深化了对大模型架构和开源协作的理解。通过团队合作和问题解决，我们学会了更高效地沟通和协同工作。此次经历不仅拓宽了我们的视野，也为未来的项目积累了宝贵的经验。</a:t>
            </a:r>
          </a:p>
        </p:txBody>
      </p:sp>
    </p:spTree>
    <p:extLst>
      <p:ext uri="{BB962C8B-B14F-4D97-AF65-F5344CB8AC3E}">
        <p14:creationId xmlns:p14="http://schemas.microsoft.com/office/powerpoint/2010/main" val="4196852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501</Words>
  <Application>Microsoft Office PowerPoint</Application>
  <PresentationFormat>宽屏</PresentationFormat>
  <Paragraphs>57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OPPOSans B</vt:lpstr>
      <vt:lpstr>等线</vt:lpstr>
      <vt:lpstr>等线 Light</vt:lpstr>
      <vt:lpstr>Arial</vt:lpstr>
      <vt:lpstr>Lucida Calligraphy</vt:lpstr>
      <vt:lpstr>Trebuchet MS</vt:lpstr>
      <vt:lpstr>Wingdings 3</vt:lpstr>
      <vt:lpstr>1_Office 主题​​</vt:lpstr>
      <vt:lpstr>1_平面</vt:lpstr>
      <vt:lpstr>画廊</vt:lpstr>
      <vt:lpstr>大学生智慧闹钟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 Zhang</dc:creator>
  <cp:lastModifiedBy>Tan Zhang</cp:lastModifiedBy>
  <cp:revision>13</cp:revision>
  <dcterms:created xsi:type="dcterms:W3CDTF">2024-06-26T02:09:15Z</dcterms:created>
  <dcterms:modified xsi:type="dcterms:W3CDTF">2024-06-27T13:23:55Z</dcterms:modified>
</cp:coreProperties>
</file>